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6" r:id="rId5"/>
    <p:sldId id="257" r:id="rId6"/>
    <p:sldId id="267" r:id="rId7"/>
    <p:sldId id="268" r:id="rId8"/>
    <p:sldId id="269" r:id="rId9"/>
    <p:sldId id="271" r:id="rId10"/>
    <p:sldId id="270" r:id="rId11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62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4413C5-3D85-44D9-B3FD-B7F2BEB1C30A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BBBE57-E58A-41C9-BAE5-08ADBAFBCB09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283D73E-3AB8-48BD-B4CA-320573386939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v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v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84DD4-805A-4966-9CC3-0E564834139A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3D962B-057E-4E01-BCD9-876C5E2FDF53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F02AEB-5D29-4F2C-9D08-3E9EFAE10CF8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283486B-94EF-496B-A764-39FDD35850A5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7" name="Forma livre 6" title="Marca de 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F9B27F-D347-4EF0-8289-6470DDF59B96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118FAB-83E5-444E-A232-810B96CE026B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FC7CD5-1693-4460-86E3-2AE2CA402CCF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3C7249-A0B2-41F7-870D-982327F0B6B1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3581676-A64A-497B-81EA-38B6C600A411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184331-6313-4C1A-B850-F92792098390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0C653D5F-1554-4E79-BED3-E570755FB196}" type="datetime1">
              <a:rPr lang="pt-BR" noProof="1" smtClean="0"/>
              <a:t>04/04/2023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23" name="Imagem 22" descr="Close extremo do elemento gráfico do gráfico de linh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72022" y="3789886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pt-BR" sz="3600" noProof="1">
                <a:solidFill>
                  <a:srgbClr val="FFFFFF"/>
                </a:solidFill>
                <a:latin typeface="Franklin Gothic Medium" panose="020B0603020102020204" pitchFamily="34" charset="0"/>
              </a:rPr>
              <a:t>Projeto: Metalurgia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0381" y="4998034"/>
            <a:ext cx="5268177" cy="1086237"/>
          </a:xfrm>
        </p:spPr>
        <p:txBody>
          <a:bodyPr rtlCol="0">
            <a:normAutofit lnSpcReduction="10000"/>
          </a:bodyPr>
          <a:lstStyle/>
          <a:p>
            <a:pPr algn="l" rtl="0">
              <a:spcAft>
                <a:spcPts val="600"/>
              </a:spcAft>
            </a:pPr>
            <a:r>
              <a:rPr lang="pt-BR" sz="1800" noProof="1">
                <a:solidFill>
                  <a:srgbClr val="FFFFFF"/>
                </a:solidFill>
                <a:latin typeface="Franklin Gothic Medium" panose="020B0603020102020204" pitchFamily="34" charset="0"/>
              </a:rPr>
              <a:t>Filipe Coura</a:t>
            </a:r>
          </a:p>
          <a:p>
            <a:pPr algn="l" rtl="0">
              <a:spcAft>
                <a:spcPts val="600"/>
              </a:spcAft>
            </a:pPr>
            <a:r>
              <a:rPr lang="pt-BR" sz="1800" noProof="1">
                <a:solidFill>
                  <a:srgbClr val="FFFFFF"/>
                </a:solidFill>
                <a:latin typeface="Franklin Gothic Medium" panose="020B0603020102020204" pitchFamily="34" charset="0"/>
              </a:rPr>
              <a:t>Matheus Carvalho</a:t>
            </a:r>
          </a:p>
          <a:p>
            <a:pPr algn="l" rtl="0">
              <a:spcAft>
                <a:spcPts val="600"/>
              </a:spcAft>
            </a:pPr>
            <a:r>
              <a:rPr lang="pt-BR" sz="1800" noProof="1">
                <a:solidFill>
                  <a:srgbClr val="FFFFFF"/>
                </a:solidFill>
                <a:latin typeface="Franklin Gothic Medium" panose="020B0603020102020204" pitchFamily="34" charset="0"/>
              </a:rPr>
              <a:t>Pedro Oliveira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72548"/>
            <a:ext cx="9601200" cy="1485900"/>
          </a:xfrm>
        </p:spPr>
        <p:txBody>
          <a:bodyPr rtlCol="0">
            <a:normAutofit/>
          </a:bodyPr>
          <a:lstStyle/>
          <a:p>
            <a:pPr rtl="0"/>
            <a:r>
              <a:rPr lang="pt-BR" noProof="1"/>
              <a:t>Projeto dividido em três fatores.</a:t>
            </a:r>
          </a:p>
        </p:txBody>
      </p:sp>
      <p:grpSp>
        <p:nvGrpSpPr>
          <p:cNvPr id="3" name="Agrupar 2" descr="Espaço reservado para elemento gráfico do ícone SmartArt">
            <a:extLst>
              <a:ext uri="{FF2B5EF4-FFF2-40B4-BE49-F238E27FC236}">
                <a16:creationId xmlns:a16="http://schemas.microsoft.com/office/drawing/2014/main" id="{3CC260BB-600D-FB88-9BE5-9FBA1CD583D6}"/>
              </a:ext>
            </a:extLst>
          </p:cNvPr>
          <p:cNvGrpSpPr/>
          <p:nvPr/>
        </p:nvGrpSpPr>
        <p:grpSpPr>
          <a:xfrm>
            <a:off x="1474725" y="2571184"/>
            <a:ext cx="9421875" cy="2990516"/>
            <a:chOff x="1461262" y="2571184"/>
            <a:chExt cx="9421875" cy="2990516"/>
          </a:xfrm>
        </p:grpSpPr>
        <p:sp>
          <p:nvSpPr>
            <p:cNvPr id="11" name="Retângulo: Cantos Diagonais Arredondados 10">
              <a:extLst>
                <a:ext uri="{FF2B5EF4-FFF2-40B4-BE49-F238E27FC236}">
                  <a16:creationId xmlns:a16="http://schemas.microsoft.com/office/drawing/2014/main" id="{56800AD3-B07D-607C-4D32-BB0EC7894E32}"/>
                </a:ext>
              </a:extLst>
            </p:cNvPr>
            <p:cNvSpPr/>
            <p:nvPr/>
          </p:nvSpPr>
          <p:spPr>
            <a:xfrm>
              <a:off x="8619075" y="2571184"/>
              <a:ext cx="1715625" cy="1715625"/>
            </a:xfrm>
            <a:prstGeom prst="round2DiagRect">
              <a:avLst>
                <a:gd name="adj1" fmla="val 29727"/>
                <a:gd name="adj2" fmla="val 0"/>
              </a:avLst>
            </a:prstGeom>
            <a:solidFill>
              <a:srgbClr val="F5862B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6" name="Retângulo 5" descr="Pie chart">
              <a:extLst>
                <a:ext uri="{FF2B5EF4-FFF2-40B4-BE49-F238E27FC236}">
                  <a16:creationId xmlns:a16="http://schemas.microsoft.com/office/drawing/2014/main" id="{64A7F3AD-3CE2-4A05-4E6B-A7EFA879A57B}"/>
                </a:ext>
              </a:extLst>
            </p:cNvPr>
            <p:cNvSpPr/>
            <p:nvPr/>
          </p:nvSpPr>
          <p:spPr>
            <a:xfrm>
              <a:off x="8984699" y="2936807"/>
              <a:ext cx="984375" cy="984375"/>
            </a:xfrm>
            <a:prstGeom prst="rect">
              <a:avLst/>
            </a:prstGeom>
            <a:blipFill>
              <a:blip r:embed="rId3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" name="Retângulo: Cantos Diagonais Arredondados 3">
              <a:extLst>
                <a:ext uri="{FF2B5EF4-FFF2-40B4-BE49-F238E27FC236}">
                  <a16:creationId xmlns:a16="http://schemas.microsoft.com/office/drawing/2014/main" id="{4F22295A-9746-CF49-27B7-441EC625A9AE}"/>
                </a:ext>
              </a:extLst>
            </p:cNvPr>
            <p:cNvSpPr/>
            <p:nvPr/>
          </p:nvSpPr>
          <p:spPr>
            <a:xfrm>
              <a:off x="2009699" y="2591700"/>
              <a:ext cx="1715625" cy="1715625"/>
            </a:xfrm>
            <a:prstGeom prst="round2DiagRect">
              <a:avLst>
                <a:gd name="adj1" fmla="val 29727"/>
                <a:gd name="adj2" fmla="val 0"/>
              </a:avLst>
            </a:prstGeom>
            <a:solidFill>
              <a:srgbClr val="F5862B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EBECCFBC-B389-F1D3-A7D6-272BA6489DAC}"/>
                </a:ext>
              </a:extLst>
            </p:cNvPr>
            <p:cNvSpPr/>
            <p:nvPr/>
          </p:nvSpPr>
          <p:spPr>
            <a:xfrm>
              <a:off x="1461262" y="4841700"/>
              <a:ext cx="2812500" cy="720000"/>
            </a:xfrm>
            <a:custGeom>
              <a:avLst/>
              <a:gdLst>
                <a:gd name="connsiteX0" fmla="*/ 0 w 2812500"/>
                <a:gd name="connsiteY0" fmla="*/ 0 h 720000"/>
                <a:gd name="connsiteX1" fmla="*/ 2812500 w 2812500"/>
                <a:gd name="connsiteY1" fmla="*/ 0 h 720000"/>
                <a:gd name="connsiteX2" fmla="*/ 2812500 w 2812500"/>
                <a:gd name="connsiteY2" fmla="*/ 720000 h 720000"/>
                <a:gd name="connsiteX3" fmla="*/ 0 w 2812500"/>
                <a:gd name="connsiteY3" fmla="*/ 720000 h 720000"/>
                <a:gd name="connsiteX4" fmla="*/ 0 w 28125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500" h="720000">
                  <a:moveTo>
                    <a:pt x="0" y="0"/>
                  </a:moveTo>
                  <a:lnTo>
                    <a:pt x="2812500" y="0"/>
                  </a:lnTo>
                  <a:lnTo>
                    <a:pt x="28125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rtlCol="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pt-BR" sz="2800" kern="1200" noProof="1"/>
                <a:t>O Problema</a:t>
              </a:r>
            </a:p>
          </p:txBody>
        </p:sp>
        <p:sp>
          <p:nvSpPr>
            <p:cNvPr id="8" name="Retângulo: Cantos Diagonais Arredondados 7">
              <a:extLst>
                <a:ext uri="{FF2B5EF4-FFF2-40B4-BE49-F238E27FC236}">
                  <a16:creationId xmlns:a16="http://schemas.microsoft.com/office/drawing/2014/main" id="{4E653659-2543-8E35-D5E8-93DB8DF9B356}"/>
                </a:ext>
              </a:extLst>
            </p:cNvPr>
            <p:cNvSpPr/>
            <p:nvPr/>
          </p:nvSpPr>
          <p:spPr>
            <a:xfrm>
              <a:off x="5314387" y="2591700"/>
              <a:ext cx="1715625" cy="1715625"/>
            </a:xfrm>
            <a:prstGeom prst="round2DiagRect">
              <a:avLst>
                <a:gd name="adj1" fmla="val 29727"/>
                <a:gd name="adj2" fmla="val 0"/>
              </a:avLst>
            </a:prstGeom>
            <a:solidFill>
              <a:srgbClr val="F5862B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lt1">
                <a:alpha val="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/>
          </p:style>
        </p:sp>
        <p:sp>
          <p:nvSpPr>
            <p:cNvPr id="9" name="Retângulo 8" descr="Presentation with bar chart">
              <a:extLst>
                <a:ext uri="{FF2B5EF4-FFF2-40B4-BE49-F238E27FC236}">
                  <a16:creationId xmlns:a16="http://schemas.microsoft.com/office/drawing/2014/main" id="{2A443E4D-E9FE-92F8-1195-2ED8AA7C728A}"/>
                </a:ext>
              </a:extLst>
            </p:cNvPr>
            <p:cNvSpPr/>
            <p:nvPr/>
          </p:nvSpPr>
          <p:spPr>
            <a:xfrm>
              <a:off x="2375323" y="2936808"/>
              <a:ext cx="984375" cy="984375"/>
            </a:xfrm>
            <a:prstGeom prst="rect">
              <a:avLst/>
            </a:prstGeom>
            <a:blipFill>
              <a:blip r:embed="rId5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558606F4-11C2-BCBE-C581-F7F67074C204}"/>
                </a:ext>
              </a:extLst>
            </p:cNvPr>
            <p:cNvSpPr/>
            <p:nvPr/>
          </p:nvSpPr>
          <p:spPr>
            <a:xfrm>
              <a:off x="4765950" y="4841700"/>
              <a:ext cx="2812500" cy="720000"/>
            </a:xfrm>
            <a:custGeom>
              <a:avLst/>
              <a:gdLst>
                <a:gd name="connsiteX0" fmla="*/ 0 w 2812500"/>
                <a:gd name="connsiteY0" fmla="*/ 0 h 720000"/>
                <a:gd name="connsiteX1" fmla="*/ 2812500 w 2812500"/>
                <a:gd name="connsiteY1" fmla="*/ 0 h 720000"/>
                <a:gd name="connsiteX2" fmla="*/ 2812500 w 2812500"/>
                <a:gd name="connsiteY2" fmla="*/ 720000 h 720000"/>
                <a:gd name="connsiteX3" fmla="*/ 0 w 2812500"/>
                <a:gd name="connsiteY3" fmla="*/ 720000 h 720000"/>
                <a:gd name="connsiteX4" fmla="*/ 0 w 28125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500" h="720000">
                  <a:moveTo>
                    <a:pt x="0" y="0"/>
                  </a:moveTo>
                  <a:lnTo>
                    <a:pt x="2812500" y="0"/>
                  </a:lnTo>
                  <a:lnTo>
                    <a:pt x="28125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rtlCol="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pt-BR" sz="2800" kern="1200" noProof="1"/>
                <a:t>A solução</a:t>
              </a:r>
            </a:p>
          </p:txBody>
        </p:sp>
        <p:sp>
          <p:nvSpPr>
            <p:cNvPr id="12" name="Retângulo 11" descr="Lightbulb">
              <a:extLst>
                <a:ext uri="{FF2B5EF4-FFF2-40B4-BE49-F238E27FC236}">
                  <a16:creationId xmlns:a16="http://schemas.microsoft.com/office/drawing/2014/main" id="{C5895A12-BAE4-AF15-35B6-D750B35752AB}"/>
                </a:ext>
              </a:extLst>
            </p:cNvPr>
            <p:cNvSpPr/>
            <p:nvPr/>
          </p:nvSpPr>
          <p:spPr>
            <a:xfrm>
              <a:off x="5680012" y="2936810"/>
              <a:ext cx="984375" cy="984375"/>
            </a:xfrm>
            <a:prstGeom prst="rect">
              <a:avLst/>
            </a:prstGeom>
            <a:blipFill>
              <a:blip r:embed="rId7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bg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DC457E26-6736-8468-0296-1A2F523EEC7A}"/>
                </a:ext>
              </a:extLst>
            </p:cNvPr>
            <p:cNvSpPr/>
            <p:nvPr/>
          </p:nvSpPr>
          <p:spPr>
            <a:xfrm>
              <a:off x="8070637" y="4841700"/>
              <a:ext cx="2812500" cy="720000"/>
            </a:xfrm>
            <a:custGeom>
              <a:avLst/>
              <a:gdLst>
                <a:gd name="connsiteX0" fmla="*/ 0 w 2812500"/>
                <a:gd name="connsiteY0" fmla="*/ 0 h 720000"/>
                <a:gd name="connsiteX1" fmla="*/ 2812500 w 2812500"/>
                <a:gd name="connsiteY1" fmla="*/ 0 h 720000"/>
                <a:gd name="connsiteX2" fmla="*/ 2812500 w 2812500"/>
                <a:gd name="connsiteY2" fmla="*/ 720000 h 720000"/>
                <a:gd name="connsiteX3" fmla="*/ 0 w 2812500"/>
                <a:gd name="connsiteY3" fmla="*/ 720000 h 720000"/>
                <a:gd name="connsiteX4" fmla="*/ 0 w 2812500"/>
                <a:gd name="connsiteY4" fmla="*/ 0 h 7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500" h="720000">
                  <a:moveTo>
                    <a:pt x="0" y="0"/>
                  </a:moveTo>
                  <a:lnTo>
                    <a:pt x="2812500" y="0"/>
                  </a:lnTo>
                  <a:lnTo>
                    <a:pt x="2812500" y="720000"/>
                  </a:lnTo>
                  <a:lnTo>
                    <a:pt x="0" y="720000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rtlCol="0" anchor="t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pt-BR" sz="2800" kern="1200" noProof="1"/>
                <a:t>A aplicação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D1EA4D-BC3A-AE73-0404-EFF8E36D2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Apresentando o Problema.</a:t>
            </a:r>
          </a:p>
        </p:txBody>
      </p:sp>
      <p:sp>
        <p:nvSpPr>
          <p:cNvPr id="4" name="Retângulo: Cantos Diagonais Arredondados 3">
            <a:extLst>
              <a:ext uri="{FF2B5EF4-FFF2-40B4-BE49-F238E27FC236}">
                <a16:creationId xmlns:a16="http://schemas.microsoft.com/office/drawing/2014/main" id="{A2B834D6-BB60-FF35-4174-B029A8D7DA2D}"/>
              </a:ext>
            </a:extLst>
          </p:cNvPr>
          <p:cNvSpPr/>
          <p:nvPr/>
        </p:nvSpPr>
        <p:spPr>
          <a:xfrm>
            <a:off x="7917526" y="397759"/>
            <a:ext cx="1313571" cy="1313571"/>
          </a:xfrm>
          <a:prstGeom prst="round2DiagRect">
            <a:avLst>
              <a:gd name="adj1" fmla="val 29727"/>
              <a:gd name="adj2" fmla="val 0"/>
            </a:avLst>
          </a:prstGeom>
          <a:solidFill>
            <a:srgbClr val="F5862B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5" name="Retângulo 4" descr="Presentation with bar chart">
            <a:extLst>
              <a:ext uri="{FF2B5EF4-FFF2-40B4-BE49-F238E27FC236}">
                <a16:creationId xmlns:a16="http://schemas.microsoft.com/office/drawing/2014/main" id="{F55B33FE-B6E8-36AA-9681-C0A72EDB0205}"/>
              </a:ext>
            </a:extLst>
          </p:cNvPr>
          <p:cNvSpPr/>
          <p:nvPr/>
        </p:nvSpPr>
        <p:spPr>
          <a:xfrm>
            <a:off x="8197467" y="675062"/>
            <a:ext cx="753688" cy="753688"/>
          </a:xfrm>
          <a:prstGeom prst="rect">
            <a:avLst/>
          </a:prstGeom>
          <a:blipFill>
            <a:blip r:embed="rId2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Retângulo: Cantos Diagonais Arredondados 6">
            <a:extLst>
              <a:ext uri="{FF2B5EF4-FFF2-40B4-BE49-F238E27FC236}">
                <a16:creationId xmlns:a16="http://schemas.microsoft.com/office/drawing/2014/main" id="{BA8198AE-BBED-58FE-2511-6762EF4284B2}"/>
              </a:ext>
            </a:extLst>
          </p:cNvPr>
          <p:cNvSpPr/>
          <p:nvPr/>
        </p:nvSpPr>
        <p:spPr>
          <a:xfrm>
            <a:off x="2430432" y="3200496"/>
            <a:ext cx="2114068" cy="1676206"/>
          </a:xfrm>
          <a:prstGeom prst="round2DiagRect">
            <a:avLst>
              <a:gd name="adj1" fmla="val 29727"/>
              <a:gd name="adj2" fmla="val 0"/>
            </a:avLst>
          </a:prstGeom>
          <a:solidFill>
            <a:srgbClr val="F5862B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/>
          <a:lstStyle/>
          <a:p>
            <a:pPr algn="ctr"/>
            <a:endParaRPr lang="pt-BR" dirty="0"/>
          </a:p>
          <a:p>
            <a:pPr algn="ctr"/>
            <a:r>
              <a:rPr lang="pt-BR" sz="2000" i="1" dirty="0"/>
              <a:t>Sistema Arcaico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2B4866C-8332-BC78-48C8-268E9FCD6098}"/>
              </a:ext>
            </a:extLst>
          </p:cNvPr>
          <p:cNvSpPr/>
          <p:nvPr/>
        </p:nvSpPr>
        <p:spPr>
          <a:xfrm>
            <a:off x="6971641" y="2806245"/>
            <a:ext cx="2451652" cy="503583"/>
          </a:xfrm>
          <a:prstGeom prst="rect">
            <a:avLst/>
          </a:prstGeom>
          <a:solidFill>
            <a:srgbClr val="F5862B"/>
          </a:solidFill>
          <a:ln>
            <a:solidFill>
              <a:srgbClr val="F586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Lento e ineficiente </a:t>
            </a:r>
          </a:p>
        </p:txBody>
      </p:sp>
      <p:sp>
        <p:nvSpPr>
          <p:cNvPr id="14" name="Espaço Reservado para Conteúdo 13">
            <a:extLst>
              <a:ext uri="{FF2B5EF4-FFF2-40B4-BE49-F238E27FC236}">
                <a16:creationId xmlns:a16="http://schemas.microsoft.com/office/drawing/2014/main" id="{48090741-F9CD-91D9-0B07-FF118D1E7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1641" y="3786808"/>
            <a:ext cx="2451652" cy="503583"/>
          </a:xfrm>
          <a:prstGeom prst="rect">
            <a:avLst/>
          </a:prstGeom>
          <a:solidFill>
            <a:srgbClr val="F5862B"/>
          </a:solidFill>
          <a:ln>
            <a:solidFill>
              <a:srgbClr val="F5862B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Sobrecarregamento 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5A1B351-B095-DDEF-F8DE-E503AD57F38B}"/>
              </a:ext>
            </a:extLst>
          </p:cNvPr>
          <p:cNvSpPr/>
          <p:nvPr/>
        </p:nvSpPr>
        <p:spPr>
          <a:xfrm>
            <a:off x="6971641" y="2806246"/>
            <a:ext cx="2451652" cy="503582"/>
          </a:xfrm>
          <a:prstGeom prst="rect">
            <a:avLst/>
          </a:prstGeom>
          <a:solidFill>
            <a:srgbClr val="F5862B"/>
          </a:solidFill>
          <a:ln>
            <a:solidFill>
              <a:srgbClr val="F5862B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Atraso de Processos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0DFC734A-7E93-8EBA-3088-D4C214B00F89}"/>
              </a:ext>
            </a:extLst>
          </p:cNvPr>
          <p:cNvSpPr/>
          <p:nvPr/>
        </p:nvSpPr>
        <p:spPr>
          <a:xfrm>
            <a:off x="6971641" y="4721085"/>
            <a:ext cx="2451652" cy="503582"/>
          </a:xfrm>
          <a:prstGeom prst="rect">
            <a:avLst/>
          </a:prstGeom>
          <a:solidFill>
            <a:srgbClr val="F5862B"/>
          </a:solidFill>
          <a:ln>
            <a:solidFill>
              <a:srgbClr val="F5862B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Perda de dados </a:t>
            </a:r>
          </a:p>
        </p:txBody>
      </p:sp>
      <p:cxnSp>
        <p:nvCxnSpPr>
          <p:cNvPr id="18" name="Conector: Angulado 17">
            <a:extLst>
              <a:ext uri="{FF2B5EF4-FFF2-40B4-BE49-F238E27FC236}">
                <a16:creationId xmlns:a16="http://schemas.microsoft.com/office/drawing/2014/main" id="{D48B244A-518E-311A-820C-3E2566802072}"/>
              </a:ext>
            </a:extLst>
          </p:cNvPr>
          <p:cNvCxnSpPr>
            <a:cxnSpLocks/>
          </p:cNvCxnSpPr>
          <p:nvPr/>
        </p:nvCxnSpPr>
        <p:spPr>
          <a:xfrm>
            <a:off x="4790661" y="4446008"/>
            <a:ext cx="1954696" cy="430694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ector: Angulado 20">
            <a:extLst>
              <a:ext uri="{FF2B5EF4-FFF2-40B4-BE49-F238E27FC236}">
                <a16:creationId xmlns:a16="http://schemas.microsoft.com/office/drawing/2014/main" id="{6E533168-C964-63BF-C4C5-F83D10895851}"/>
              </a:ext>
            </a:extLst>
          </p:cNvPr>
          <p:cNvCxnSpPr>
            <a:cxnSpLocks/>
          </p:cNvCxnSpPr>
          <p:nvPr/>
        </p:nvCxnSpPr>
        <p:spPr>
          <a:xfrm flipV="1">
            <a:off x="4780722" y="3095746"/>
            <a:ext cx="1954696" cy="475809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76782EFC-AD7E-2ACE-5280-7DEA592D2A63}"/>
              </a:ext>
            </a:extLst>
          </p:cNvPr>
          <p:cNvCxnSpPr/>
          <p:nvPr/>
        </p:nvCxnSpPr>
        <p:spPr>
          <a:xfrm>
            <a:off x="4790661" y="4008781"/>
            <a:ext cx="195469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4281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B9CF2A-6B6A-F80A-CBF1-453CA30D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solução.</a:t>
            </a:r>
          </a:p>
        </p:txBody>
      </p:sp>
      <p:sp>
        <p:nvSpPr>
          <p:cNvPr id="6" name="Retângulo: Cantos Diagonais Arredondados 5">
            <a:extLst>
              <a:ext uri="{FF2B5EF4-FFF2-40B4-BE49-F238E27FC236}">
                <a16:creationId xmlns:a16="http://schemas.microsoft.com/office/drawing/2014/main" id="{EA583F1E-B18C-310A-B7E8-1C5C51E7FB8B}"/>
              </a:ext>
            </a:extLst>
          </p:cNvPr>
          <p:cNvSpPr/>
          <p:nvPr/>
        </p:nvSpPr>
        <p:spPr>
          <a:xfrm>
            <a:off x="4179381" y="283459"/>
            <a:ext cx="1313571" cy="1313571"/>
          </a:xfrm>
          <a:prstGeom prst="round2DiagRect">
            <a:avLst>
              <a:gd name="adj1" fmla="val 29727"/>
              <a:gd name="adj2" fmla="val 0"/>
            </a:avLst>
          </a:prstGeom>
          <a:solidFill>
            <a:srgbClr val="F5862B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7" name="Retângulo 6" descr="Lightbulb">
            <a:extLst>
              <a:ext uri="{FF2B5EF4-FFF2-40B4-BE49-F238E27FC236}">
                <a16:creationId xmlns:a16="http://schemas.microsoft.com/office/drawing/2014/main" id="{09E47295-5054-7C94-68DF-56BEE9650187}"/>
              </a:ext>
            </a:extLst>
          </p:cNvPr>
          <p:cNvSpPr/>
          <p:nvPr/>
        </p:nvSpPr>
        <p:spPr>
          <a:xfrm>
            <a:off x="4460601" y="571500"/>
            <a:ext cx="753688" cy="753688"/>
          </a:xfrm>
          <a:prstGeom prst="rect">
            <a:avLst/>
          </a:prstGeom>
          <a:blipFill>
            <a:blip r:embed="rId2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503C993-1E72-2566-0FA2-2AE008BB3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6654" y="2394537"/>
            <a:ext cx="3089001" cy="1485901"/>
          </a:xfrm>
          <a:prstGeom prst="round2DiagRect">
            <a:avLst>
              <a:gd name="adj1" fmla="val 29727"/>
              <a:gd name="adj2" fmla="val 0"/>
            </a:avLst>
          </a:prstGeom>
          <a:solidFill>
            <a:srgbClr val="F5862B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200" i="1" u="sng" dirty="0"/>
              <a:t>SAG</a:t>
            </a:r>
          </a:p>
          <a:p>
            <a:pPr marL="0" indent="0" algn="ctr">
              <a:buNone/>
            </a:pPr>
            <a:r>
              <a:rPr lang="pt-BR" sz="2200" i="1" dirty="0"/>
              <a:t>Sistema de Automação de Gestão</a:t>
            </a:r>
          </a:p>
        </p:txBody>
      </p:sp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F1991CA9-15A1-DAD2-3FAC-9CE28EFDC3F6}"/>
              </a:ext>
            </a:extLst>
          </p:cNvPr>
          <p:cNvCxnSpPr>
            <a:cxnSpLocks/>
          </p:cNvCxnSpPr>
          <p:nvPr/>
        </p:nvCxnSpPr>
        <p:spPr>
          <a:xfrm>
            <a:off x="5492952" y="2994992"/>
            <a:ext cx="2259570" cy="993912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tângulo: Biselado 13">
            <a:extLst>
              <a:ext uri="{FF2B5EF4-FFF2-40B4-BE49-F238E27FC236}">
                <a16:creationId xmlns:a16="http://schemas.microsoft.com/office/drawing/2014/main" id="{0F738F11-4AC7-6014-503D-163488FA065A}"/>
              </a:ext>
            </a:extLst>
          </p:cNvPr>
          <p:cNvSpPr/>
          <p:nvPr/>
        </p:nvSpPr>
        <p:spPr>
          <a:xfrm>
            <a:off x="7949619" y="2394537"/>
            <a:ext cx="2758138" cy="2955235"/>
          </a:xfrm>
          <a:prstGeom prst="bevel">
            <a:avLst/>
          </a:prstGeom>
          <a:solidFill>
            <a:srgbClr val="F5862B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F2C881A4-B822-B6A8-3E35-5195C046412E}"/>
              </a:ext>
            </a:extLst>
          </p:cNvPr>
          <p:cNvSpPr txBox="1"/>
          <p:nvPr/>
        </p:nvSpPr>
        <p:spPr>
          <a:xfrm>
            <a:off x="8556527" y="2994992"/>
            <a:ext cx="18331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Benefícios :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Agilidade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Automação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Segurança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Qualidade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E4B1032C-D47F-19DA-FDF3-39C924104C09}"/>
              </a:ext>
            </a:extLst>
          </p:cNvPr>
          <p:cNvSpPr/>
          <p:nvPr/>
        </p:nvSpPr>
        <p:spPr>
          <a:xfrm>
            <a:off x="2106654" y="4289275"/>
            <a:ext cx="3107635" cy="1586948"/>
          </a:xfrm>
          <a:prstGeom prst="rect">
            <a:avLst/>
          </a:prstGeom>
          <a:noFill/>
          <a:ln>
            <a:solidFill>
              <a:srgbClr val="F586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9C963178-4AC0-B1B4-0D79-66BA18A27CCC}"/>
              </a:ext>
            </a:extLst>
          </p:cNvPr>
          <p:cNvSpPr txBox="1"/>
          <p:nvPr/>
        </p:nvSpPr>
        <p:spPr>
          <a:xfrm>
            <a:off x="2119244" y="4344085"/>
            <a:ext cx="29689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   Nosso projeto visa buscar facilidade e auxilio para a empresa, gerando menos perda de tempo e mais renda.</a:t>
            </a:r>
          </a:p>
        </p:txBody>
      </p:sp>
    </p:spTree>
    <p:extLst>
      <p:ext uri="{BB962C8B-B14F-4D97-AF65-F5344CB8AC3E}">
        <p14:creationId xmlns:p14="http://schemas.microsoft.com/office/powerpoint/2010/main" val="261941568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24CEAD-6691-055E-AFC7-DE844C6E3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Aplicação do sistema.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122011-020F-0826-0DC1-1F3CF99DF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4" name="Retângulo: Cantos Diagonais Arredondados 3">
            <a:extLst>
              <a:ext uri="{FF2B5EF4-FFF2-40B4-BE49-F238E27FC236}">
                <a16:creationId xmlns:a16="http://schemas.microsoft.com/office/drawing/2014/main" id="{F2CE2290-E26D-C948-DDF6-373B9C432E10}"/>
              </a:ext>
            </a:extLst>
          </p:cNvPr>
          <p:cNvSpPr/>
          <p:nvPr/>
        </p:nvSpPr>
        <p:spPr>
          <a:xfrm>
            <a:off x="6867877" y="294197"/>
            <a:ext cx="1313571" cy="1313571"/>
          </a:xfrm>
          <a:prstGeom prst="round2DiagRect">
            <a:avLst>
              <a:gd name="adj1" fmla="val 29727"/>
              <a:gd name="adj2" fmla="val 0"/>
            </a:avLst>
          </a:prstGeom>
          <a:solidFill>
            <a:srgbClr val="F5862B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5" name="Retângulo 4" descr="Pie chart">
            <a:extLst>
              <a:ext uri="{FF2B5EF4-FFF2-40B4-BE49-F238E27FC236}">
                <a16:creationId xmlns:a16="http://schemas.microsoft.com/office/drawing/2014/main" id="{DD78D963-E468-D53D-17AD-31A7DCA73B10}"/>
              </a:ext>
            </a:extLst>
          </p:cNvPr>
          <p:cNvSpPr/>
          <p:nvPr/>
        </p:nvSpPr>
        <p:spPr>
          <a:xfrm>
            <a:off x="7145330" y="571500"/>
            <a:ext cx="753688" cy="753688"/>
          </a:xfrm>
          <a:prstGeom prst="rect">
            <a:avLst/>
          </a:prstGeom>
          <a:blipFill>
            <a:blip r:embed="rId2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Retângulo: Cantos Diagonais Arredondados 5">
            <a:extLst>
              <a:ext uri="{FF2B5EF4-FFF2-40B4-BE49-F238E27FC236}">
                <a16:creationId xmlns:a16="http://schemas.microsoft.com/office/drawing/2014/main" id="{617C45FF-2596-48BE-8FFD-41ED758C32EF}"/>
              </a:ext>
            </a:extLst>
          </p:cNvPr>
          <p:cNvSpPr/>
          <p:nvPr/>
        </p:nvSpPr>
        <p:spPr>
          <a:xfrm>
            <a:off x="1898169" y="3077666"/>
            <a:ext cx="2114068" cy="1676206"/>
          </a:xfrm>
          <a:prstGeom prst="round2DiagRect">
            <a:avLst>
              <a:gd name="adj1" fmla="val 29727"/>
              <a:gd name="adj2" fmla="val 0"/>
            </a:avLst>
          </a:prstGeom>
          <a:solidFill>
            <a:srgbClr val="F5862B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  <p:txBody>
          <a:bodyPr/>
          <a:lstStyle/>
          <a:p>
            <a:pPr algn="ctr"/>
            <a:endParaRPr lang="pt-BR" sz="2000" i="1" dirty="0"/>
          </a:p>
          <a:p>
            <a:pPr algn="ctr"/>
            <a:r>
              <a:rPr lang="pt-BR" sz="2000" i="1" dirty="0"/>
              <a:t>Nosso </a:t>
            </a:r>
          </a:p>
          <a:p>
            <a:pPr algn="ctr"/>
            <a:r>
              <a:rPr lang="pt-BR" sz="2000" i="1" dirty="0"/>
              <a:t>Sistema</a:t>
            </a:r>
          </a:p>
          <a:p>
            <a:pPr algn="ctr"/>
            <a:endParaRPr lang="pt-BR" dirty="0"/>
          </a:p>
        </p:txBody>
      </p:sp>
      <p:cxnSp>
        <p:nvCxnSpPr>
          <p:cNvPr id="7" name="Conector: Angulado 6">
            <a:extLst>
              <a:ext uri="{FF2B5EF4-FFF2-40B4-BE49-F238E27FC236}">
                <a16:creationId xmlns:a16="http://schemas.microsoft.com/office/drawing/2014/main" id="{AA94DFBF-468E-418D-B934-98692D2AB48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012237" y="2489472"/>
            <a:ext cx="2401815" cy="759916"/>
          </a:xfrm>
          <a:prstGeom prst="bentConnector3">
            <a:avLst>
              <a:gd name="adj1" fmla="val 50001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Conector: Angulado 7">
            <a:extLst>
              <a:ext uri="{FF2B5EF4-FFF2-40B4-BE49-F238E27FC236}">
                <a16:creationId xmlns:a16="http://schemas.microsoft.com/office/drawing/2014/main" id="{D3E4C402-6276-4194-86B8-87E6E163E697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012237" y="3555139"/>
            <a:ext cx="2401815" cy="145693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Conector: Angulado 10">
            <a:extLst>
              <a:ext uri="{FF2B5EF4-FFF2-40B4-BE49-F238E27FC236}">
                <a16:creationId xmlns:a16="http://schemas.microsoft.com/office/drawing/2014/main" id="{BBC85B40-1C3D-483B-8C51-429F33BE5684}"/>
              </a:ext>
            </a:extLst>
          </p:cNvPr>
          <p:cNvCxnSpPr>
            <a:cxnSpLocks/>
            <a:stCxn id="6" idx="0"/>
            <a:endCxn id="18" idx="1"/>
          </p:cNvCxnSpPr>
          <p:nvPr/>
        </p:nvCxnSpPr>
        <p:spPr>
          <a:xfrm>
            <a:off x="4012237" y="3915769"/>
            <a:ext cx="2401815" cy="976114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Conector: Angulado 12">
            <a:extLst>
              <a:ext uri="{FF2B5EF4-FFF2-40B4-BE49-F238E27FC236}">
                <a16:creationId xmlns:a16="http://schemas.microsoft.com/office/drawing/2014/main" id="{087E9CB3-EB5A-4BE4-9AE8-A49BFB06E999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4012237" y="4293144"/>
            <a:ext cx="2401815" cy="1819057"/>
          </a:xfrm>
          <a:prstGeom prst="bentConnector3">
            <a:avLst>
              <a:gd name="adj1" fmla="val 34658"/>
            </a:avLst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4E77AED5-03F3-47EF-A841-16FC372956D6}"/>
              </a:ext>
            </a:extLst>
          </p:cNvPr>
          <p:cNvSpPr/>
          <p:nvPr/>
        </p:nvSpPr>
        <p:spPr>
          <a:xfrm>
            <a:off x="6414052" y="1999371"/>
            <a:ext cx="2451652" cy="980202"/>
          </a:xfrm>
          <a:prstGeom prst="rect">
            <a:avLst/>
          </a:prstGeom>
          <a:solidFill>
            <a:srgbClr val="F5862B"/>
          </a:solidFill>
          <a:ln>
            <a:solidFill>
              <a:srgbClr val="F5862B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Implementação por Orange PI ou Desktop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935D563-2D2D-4BB5-86CE-DCFF1855C2AF}"/>
              </a:ext>
            </a:extLst>
          </p:cNvPr>
          <p:cNvSpPr/>
          <p:nvPr/>
        </p:nvSpPr>
        <p:spPr>
          <a:xfrm>
            <a:off x="6414052" y="3217477"/>
            <a:ext cx="2451652" cy="966709"/>
          </a:xfrm>
          <a:prstGeom prst="rect">
            <a:avLst/>
          </a:prstGeom>
          <a:solidFill>
            <a:srgbClr val="F5862B"/>
          </a:solidFill>
          <a:ln>
            <a:solidFill>
              <a:srgbClr val="F5862B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Fácil manutenção e custo beneficio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FD580121-F024-4850-9A69-175A9EDE1505}"/>
              </a:ext>
            </a:extLst>
          </p:cNvPr>
          <p:cNvSpPr/>
          <p:nvPr/>
        </p:nvSpPr>
        <p:spPr>
          <a:xfrm>
            <a:off x="6414052" y="4408528"/>
            <a:ext cx="2451652" cy="966709"/>
          </a:xfrm>
          <a:prstGeom prst="rect">
            <a:avLst/>
          </a:prstGeom>
          <a:solidFill>
            <a:srgbClr val="F5862B"/>
          </a:solidFill>
          <a:ln>
            <a:solidFill>
              <a:srgbClr val="F5862B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Acesso em computador pessoal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796AB55B-9240-41A3-89D7-EE97C947EB4D}"/>
              </a:ext>
            </a:extLst>
          </p:cNvPr>
          <p:cNvSpPr/>
          <p:nvPr/>
        </p:nvSpPr>
        <p:spPr>
          <a:xfrm>
            <a:off x="6414052" y="5628846"/>
            <a:ext cx="2451652" cy="966709"/>
          </a:xfrm>
          <a:prstGeom prst="rect">
            <a:avLst/>
          </a:prstGeom>
          <a:solidFill>
            <a:srgbClr val="F5862B"/>
          </a:solidFill>
          <a:ln>
            <a:solidFill>
              <a:srgbClr val="F5862B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Comunicação por </a:t>
            </a:r>
            <a:r>
              <a:rPr lang="pt-BR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Email</a:t>
            </a:r>
            <a:r>
              <a:rPr lang="pt-BR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com o Encarregado</a:t>
            </a:r>
          </a:p>
        </p:txBody>
      </p:sp>
    </p:spTree>
    <p:extLst>
      <p:ext uri="{BB962C8B-B14F-4D97-AF65-F5344CB8AC3E}">
        <p14:creationId xmlns:p14="http://schemas.microsoft.com/office/powerpoint/2010/main" val="3458187814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AA3632-06B3-4EB2-86F1-E65AA703B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882" y="658504"/>
            <a:ext cx="10474657" cy="1485900"/>
          </a:xfrm>
        </p:spPr>
        <p:txBody>
          <a:bodyPr/>
          <a:lstStyle/>
          <a:p>
            <a:r>
              <a:rPr lang="pt-BR" dirty="0"/>
              <a:t>Como nosso projeto se destaca dos outros?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43B1EA-8F4B-47F7-80C5-296CB6FDA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882" y="1862918"/>
            <a:ext cx="9601200" cy="4537881"/>
          </a:xfrm>
        </p:spPr>
        <p:txBody>
          <a:bodyPr>
            <a:normAutofit/>
          </a:bodyPr>
          <a:lstStyle/>
          <a:p>
            <a:r>
              <a:rPr lang="pt-BR" sz="2800" dirty="0"/>
              <a:t>Nosso projeto ser feito em forma de site o diferencia de projetos semelhantes que utilizaram Excel e </a:t>
            </a:r>
            <a:r>
              <a:rPr lang="pt-BR" sz="2800" dirty="0" err="1"/>
              <a:t>PowerBI</a:t>
            </a:r>
            <a:r>
              <a:rPr lang="pt-BR" sz="2800" dirty="0"/>
              <a:t>.  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/>
              <a:t>Integração com banco de dados.</a:t>
            </a:r>
          </a:p>
          <a:p>
            <a:pPr marL="0" indent="0">
              <a:buNone/>
            </a:pPr>
            <a:endParaRPr lang="pt-BR" sz="2800" dirty="0"/>
          </a:p>
          <a:p>
            <a:r>
              <a:rPr lang="pt-BR" sz="2800" dirty="0"/>
              <a:t>Segurança LGPD.</a:t>
            </a:r>
          </a:p>
          <a:p>
            <a:endParaRPr lang="pt-BR" sz="2800" dirty="0"/>
          </a:p>
          <a:p>
            <a:r>
              <a:rPr lang="pt-BR" sz="2800" dirty="0"/>
              <a:t>Maior praticidade e profissionalismo.</a:t>
            </a:r>
          </a:p>
          <a:p>
            <a:endParaRPr lang="pt-BR" sz="2800" dirty="0"/>
          </a:p>
          <a:p>
            <a:endParaRPr lang="pt-BR" sz="2800" dirty="0"/>
          </a:p>
          <a:p>
            <a:endParaRPr lang="pt-BR" sz="2800" dirty="0"/>
          </a:p>
          <a:p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275929329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26A25-EA2D-4DEF-B951-AD41FCDDE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7A3E6F0-7CF9-42E6-A798-C3C59A4911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4155" y="136477"/>
            <a:ext cx="11070341" cy="6507469"/>
          </a:xfrm>
        </p:spPr>
      </p:pic>
    </p:spTree>
    <p:extLst>
      <p:ext uri="{BB962C8B-B14F-4D97-AF65-F5344CB8AC3E}">
        <p14:creationId xmlns:p14="http://schemas.microsoft.com/office/powerpoint/2010/main" val="3289534277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Corta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40_TF34357615.potx" id="{A0E3D8E0-98E4-46A0-AECC-4B7AF2BA66C2}" vid="{148BE6F2-B68D-483D-B536-73EEE27F6A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Corte</Template>
  <TotalTime>281</TotalTime>
  <Words>144</Words>
  <Application>Microsoft Office PowerPoint</Application>
  <PresentationFormat>Widescreen</PresentationFormat>
  <Paragraphs>46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Franklin Gothic Book</vt:lpstr>
      <vt:lpstr>Franklin Gothic Medium</vt:lpstr>
      <vt:lpstr>Cortar</vt:lpstr>
      <vt:lpstr>Projeto: Metalurgia</vt:lpstr>
      <vt:lpstr>Projeto dividido em três fatores.</vt:lpstr>
      <vt:lpstr>Apresentando o Problema.</vt:lpstr>
      <vt:lpstr>A solução.</vt:lpstr>
      <vt:lpstr>Aplicação do sistema.</vt:lpstr>
      <vt:lpstr>Como nosso projeto se destaca dos outros?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Projeto:Metalurgia</dc:title>
  <dc:creator>Vitória Cyrino</dc:creator>
  <cp:lastModifiedBy>LAB107</cp:lastModifiedBy>
  <cp:revision>17</cp:revision>
  <dcterms:created xsi:type="dcterms:W3CDTF">2023-04-02T01:02:37Z</dcterms:created>
  <dcterms:modified xsi:type="dcterms:W3CDTF">2023-04-05T00:59:58Z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